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4" r:id="rId2"/>
    <p:sldId id="302" r:id="rId3"/>
    <p:sldId id="321" r:id="rId4"/>
    <p:sldId id="323" r:id="rId5"/>
    <p:sldId id="336" r:id="rId6"/>
    <p:sldId id="334" r:id="rId7"/>
    <p:sldId id="337" r:id="rId8"/>
    <p:sldId id="338" r:id="rId9"/>
  </p:sldIdLst>
  <p:sldSz cx="9144000" cy="6858000" type="screen4x3"/>
  <p:notesSz cx="6797675" cy="987425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AE10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23" autoAdjust="0"/>
    <p:restoredTop sz="94750" autoAdjust="0"/>
  </p:normalViewPr>
  <p:slideViewPr>
    <p:cSldViewPr>
      <p:cViewPr varScale="1">
        <p:scale>
          <a:sx n="106" d="100"/>
          <a:sy n="106" d="100"/>
        </p:scale>
        <p:origin x="145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18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2"/>
            <a:ext cx="2945862" cy="4931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34" tIns="46017" rIns="92034" bIns="46017" numCol="1" anchor="t" anchorCtr="0" compatLnSpc="1">
            <a:prstTxWarp prst="textNoShape">
              <a:avLst/>
            </a:prstTxWarp>
          </a:bodyPr>
          <a:lstStyle>
            <a:lvl1pPr defTabSz="920726" eaLnBrk="1" hangingPunct="1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295" y="2"/>
            <a:ext cx="2945862" cy="4931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34" tIns="46017" rIns="92034" bIns="46017" numCol="1" anchor="t" anchorCtr="0" compatLnSpc="1">
            <a:prstTxWarp prst="textNoShape">
              <a:avLst/>
            </a:prstTxWarp>
          </a:bodyPr>
          <a:lstStyle>
            <a:lvl1pPr algn="r" defTabSz="920726" eaLnBrk="1" hangingPunct="1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9543"/>
            <a:ext cx="2945862" cy="4931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34" tIns="46017" rIns="92034" bIns="46017" numCol="1" anchor="b" anchorCtr="0" compatLnSpc="1">
            <a:prstTxWarp prst="textNoShape">
              <a:avLst/>
            </a:prstTxWarp>
          </a:bodyPr>
          <a:lstStyle>
            <a:lvl1pPr defTabSz="920726" eaLnBrk="1" hangingPunct="1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295" y="9379543"/>
            <a:ext cx="2945862" cy="4931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34" tIns="46017" rIns="92034" bIns="46017" numCol="1" anchor="b" anchorCtr="0" compatLnSpc="1">
            <a:prstTxWarp prst="textNoShape">
              <a:avLst/>
            </a:prstTxWarp>
          </a:bodyPr>
          <a:lstStyle>
            <a:lvl1pPr algn="r" defTabSz="920726" eaLnBrk="1" hangingPunct="1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62341FCF-49FC-4828-BCB3-B13ED6149CE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19142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862" cy="494709"/>
          </a:xfrm>
          <a:prstGeom prst="rect">
            <a:avLst/>
          </a:prstGeom>
        </p:spPr>
        <p:txBody>
          <a:bodyPr vert="horz" lIns="87659" tIns="43830" rIns="87659" bIns="43830" rtlCol="0"/>
          <a:lstStyle>
            <a:lvl1pPr algn="l" eaLnBrk="0" hangingPunct="0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295" y="1"/>
            <a:ext cx="2945862" cy="494709"/>
          </a:xfrm>
          <a:prstGeom prst="rect">
            <a:avLst/>
          </a:prstGeom>
        </p:spPr>
        <p:txBody>
          <a:bodyPr vert="horz" lIns="87659" tIns="43830" rIns="87659" bIns="43830" rtlCol="0"/>
          <a:lstStyle>
            <a:lvl1pPr algn="r" eaLnBrk="0" hangingPunct="0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E01D00A2-D9E4-4BCD-8ABE-5DD8C11E245B}" type="datetimeFigureOut">
              <a:rPr lang="de-AT"/>
              <a:pPr>
                <a:defRPr/>
              </a:pPr>
              <a:t>27.03.2023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659" tIns="43830" rIns="87659" bIns="43830" rtlCol="0" anchor="ctr"/>
          <a:lstStyle/>
          <a:p>
            <a:pPr lvl="0"/>
            <a:endParaRPr lang="de-AT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64" y="4752568"/>
            <a:ext cx="5438748" cy="3887210"/>
          </a:xfrm>
          <a:prstGeom prst="rect">
            <a:avLst/>
          </a:prstGeom>
        </p:spPr>
        <p:txBody>
          <a:bodyPr vert="horz" lIns="87659" tIns="43830" rIns="87659" bIns="4383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AT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79543"/>
            <a:ext cx="2945862" cy="494709"/>
          </a:xfrm>
          <a:prstGeom prst="rect">
            <a:avLst/>
          </a:prstGeom>
        </p:spPr>
        <p:txBody>
          <a:bodyPr vert="horz" lIns="87659" tIns="43830" rIns="87659" bIns="43830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295" y="9379543"/>
            <a:ext cx="2945862" cy="494709"/>
          </a:xfrm>
          <a:prstGeom prst="rect">
            <a:avLst/>
          </a:prstGeom>
        </p:spPr>
        <p:txBody>
          <a:bodyPr vert="horz" lIns="87659" tIns="43830" rIns="87659" bIns="43830" rtlCol="0" anchor="b"/>
          <a:lstStyle>
            <a:lvl1pPr algn="r" eaLnBrk="0" hangingPunct="0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8B118EF8-3020-4C13-8DCE-3CC5FAB5E9F0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610353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49928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3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64689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2423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5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219141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98087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7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66530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8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68623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3149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31495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AT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AT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x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191770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48200" y="3670300"/>
            <a:ext cx="4038600" cy="1919288"/>
          </a:xfrm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A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98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1393509" y="6237312"/>
            <a:ext cx="5257378" cy="3603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 algn="ctr">
              <a:spcBef>
                <a:spcPct val="20000"/>
              </a:spcBef>
              <a:defRPr sz="900" 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de-DE" dirty="0" smtClean="0">
                <a:cs typeface="+mn-cs"/>
              </a:rPr>
              <a:t>Zentrum </a:t>
            </a:r>
            <a:r>
              <a:rPr lang="de-DE" dirty="0" err="1" smtClean="0">
                <a:cs typeface="+mn-cs"/>
              </a:rPr>
              <a:t>polis</a:t>
            </a:r>
            <a:r>
              <a:rPr lang="de-DE" dirty="0" smtClean="0">
                <a:cs typeface="+mn-cs"/>
              </a:rPr>
              <a:t> arbeitet im Auftrag des Bundesministeriums für Bildung, Wissenschaft und Forschung </a:t>
            </a:r>
          </a:p>
          <a:p>
            <a:pPr>
              <a:defRPr/>
            </a:pPr>
            <a:r>
              <a:rPr lang="de-DE" dirty="0" smtClean="0">
                <a:cs typeface="+mn-cs"/>
              </a:rPr>
              <a:t>Projektträger: Ludwig Boltzmann Institut für Menschenrechte-Forschungsverein</a:t>
            </a:r>
          </a:p>
        </p:txBody>
      </p:sp>
      <p:sp>
        <p:nvSpPr>
          <p:cNvPr id="2053" name="Line 9"/>
          <p:cNvSpPr>
            <a:spLocks noChangeShapeType="1"/>
          </p:cNvSpPr>
          <p:nvPr userDrawn="1"/>
        </p:nvSpPr>
        <p:spPr bwMode="auto">
          <a:xfrm>
            <a:off x="0" y="6021388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 eaLnBrk="0" hangingPunct="0">
              <a:defRPr/>
            </a:pPr>
            <a:endParaRPr lang="de-AT">
              <a:latin typeface="Arial" panose="020B0604020202020204" pitchFamily="34" charset="0"/>
              <a:cs typeface="+mn-cs"/>
            </a:endParaRPr>
          </a:p>
        </p:txBody>
      </p:sp>
      <p:sp>
        <p:nvSpPr>
          <p:cNvPr id="2054" name="Rectangle 10"/>
          <p:cNvSpPr>
            <a:spLocks noChangeArrowheads="1"/>
          </p:cNvSpPr>
          <p:nvPr userDrawn="1"/>
        </p:nvSpPr>
        <p:spPr bwMode="auto">
          <a:xfrm>
            <a:off x="6588224" y="6235700"/>
            <a:ext cx="2401887" cy="4794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lnSpc>
                <a:spcPct val="80000"/>
              </a:lnSpc>
              <a:spcBef>
                <a:spcPct val="20000"/>
              </a:spcBef>
              <a:defRPr/>
            </a:pPr>
            <a:r>
              <a:rPr lang="de-DE" altLang="de-DE" sz="1400" b="1" dirty="0" smtClean="0">
                <a:solidFill>
                  <a:srgbClr val="C00000"/>
                </a:solidFill>
                <a:cs typeface="+mn-cs"/>
              </a:rPr>
              <a:t>www.politik-lernen.at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  <a:defRPr/>
            </a:pPr>
            <a:r>
              <a:rPr lang="de-DE" altLang="de-DE" sz="1400" b="1" dirty="0" smtClean="0">
                <a:solidFill>
                  <a:srgbClr val="AE1018"/>
                </a:solidFill>
                <a:cs typeface="+mn-cs"/>
              </a:rPr>
              <a:t>twitter.com/</a:t>
            </a:r>
            <a:r>
              <a:rPr lang="de-DE" altLang="de-DE" sz="1400" b="1" dirty="0" err="1" smtClean="0">
                <a:solidFill>
                  <a:srgbClr val="AE1018"/>
                </a:solidFill>
                <a:cs typeface="+mn-cs"/>
              </a:rPr>
              <a:t>Zentrum_polis</a:t>
            </a:r>
            <a:endParaRPr lang="de-DE" altLang="de-DE" sz="1400" dirty="0" smtClean="0">
              <a:cs typeface="+mn-cs"/>
            </a:endParaRPr>
          </a:p>
        </p:txBody>
      </p:sp>
      <p:pic>
        <p:nvPicPr>
          <p:cNvPr id="2" name="Picture 13" descr="polisSZ_web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51520" y="6170612"/>
            <a:ext cx="9715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and-oberoesterreich.gv.at/37104.htm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ntalp.ch/projekt-licht/methodenkoffer/stummer-dialog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ak.at/erwin_wurm_one_minute_sculptures_2016-01-2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de-DE" altLang="de-DE" sz="3600" i="1" dirty="0" err="1" smtClean="0">
                <a:solidFill>
                  <a:srgbClr val="AE1018"/>
                </a:solidFill>
                <a:latin typeface="Tahoma" pitchFamily="34" charset="0"/>
              </a:rPr>
              <a:t>polis</a:t>
            </a:r>
            <a:r>
              <a:rPr lang="de-DE" altLang="de-DE" sz="3600" dirty="0" smtClean="0">
                <a:solidFill>
                  <a:srgbClr val="AE1018"/>
                </a:solidFill>
                <a:latin typeface="Tahoma" pitchFamily="34" charset="0"/>
              </a:rPr>
              <a:t> aktuell 4/2019: Grenzen</a:t>
            </a:r>
          </a:p>
        </p:txBody>
      </p:sp>
      <p:sp>
        <p:nvSpPr>
          <p:cNvPr id="1945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de-DE" altLang="de-DE" sz="2800" dirty="0" smtClean="0"/>
          </a:p>
          <a:p>
            <a:pPr eaLnBrk="1" hangingPunct="1"/>
            <a:endParaRPr lang="de-DE" altLang="de-DE" sz="2800" dirty="0" smtClean="0"/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4572000" y="1557338"/>
            <a:ext cx="4038600" cy="398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de-AT" altLang="de-DE" sz="280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2448272" cy="352839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de-AT" sz="3200" dirty="0" smtClean="0">
                <a:solidFill>
                  <a:srgbClr val="AE1018"/>
                </a:solidFill>
              </a:rPr>
              <a:t>Grenzbegriff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24847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de-DE" sz="1800" dirty="0" smtClean="0"/>
              <a:t>Grenzen …</a:t>
            </a:r>
          </a:p>
          <a:p>
            <a:pPr marL="0" indent="0">
              <a:spcBef>
                <a:spcPts val="0"/>
              </a:spcBef>
              <a:buNone/>
            </a:pPr>
            <a:endParaRPr lang="de-DE" sz="1800" dirty="0"/>
          </a:p>
          <a:p>
            <a:pPr marL="0" indent="0">
              <a:spcBef>
                <a:spcPts val="0"/>
              </a:spcBef>
              <a:buNone/>
            </a:pPr>
            <a:r>
              <a:rPr lang="de-DE" sz="1800" dirty="0" smtClean="0"/>
              <a:t>… trennen und verbinden</a:t>
            </a:r>
          </a:p>
          <a:p>
            <a:pPr marL="0" indent="0">
              <a:spcBef>
                <a:spcPts val="0"/>
              </a:spcBef>
              <a:buNone/>
            </a:pPr>
            <a:endParaRPr lang="de-DE" sz="1800" dirty="0"/>
          </a:p>
          <a:p>
            <a:pPr marL="0" indent="0">
              <a:spcBef>
                <a:spcPts val="0"/>
              </a:spcBef>
              <a:buNone/>
            </a:pPr>
            <a:r>
              <a:rPr lang="de-DE" sz="1800" dirty="0" smtClean="0"/>
              <a:t>… sind </a:t>
            </a:r>
            <a:r>
              <a:rPr lang="de-DE" sz="1800" dirty="0"/>
              <a:t>sichtbar </a:t>
            </a:r>
            <a:r>
              <a:rPr lang="de-DE" sz="1800" dirty="0" smtClean="0"/>
              <a:t>(z.B. Grenzanlagen) und unsichtbar (z.B. soziale Grenzen)</a:t>
            </a:r>
            <a:endParaRPr lang="de-DE" sz="1800" dirty="0"/>
          </a:p>
          <a:p>
            <a:pPr marL="0" indent="0">
              <a:spcBef>
                <a:spcPts val="0"/>
              </a:spcBef>
              <a:buNone/>
            </a:pPr>
            <a:endParaRPr lang="de-DE" sz="1800" dirty="0"/>
          </a:p>
          <a:p>
            <a:pPr marL="0" indent="0">
              <a:spcBef>
                <a:spcPts val="0"/>
              </a:spcBef>
              <a:buNone/>
            </a:pPr>
            <a:r>
              <a:rPr lang="de-DE" sz="1800" dirty="0" smtClean="0"/>
              <a:t>… bilden </a:t>
            </a:r>
            <a:r>
              <a:rPr lang="de-DE" sz="1800" dirty="0"/>
              <a:t>einen Rahmen für Eingrenzung und Ausgrenzung (körperlich, politisch, geografisch, sozial, kulturell, gesellschaftlich …)</a:t>
            </a:r>
          </a:p>
          <a:p>
            <a:pPr marL="0" indent="0">
              <a:spcBef>
                <a:spcPts val="0"/>
              </a:spcBef>
              <a:buNone/>
            </a:pPr>
            <a:endParaRPr lang="de-DE" sz="1800" dirty="0"/>
          </a:p>
          <a:p>
            <a:pPr marL="0" indent="0">
              <a:spcBef>
                <a:spcPts val="0"/>
              </a:spcBef>
              <a:buNone/>
            </a:pPr>
            <a:r>
              <a:rPr lang="de-DE" sz="1800" dirty="0" smtClean="0"/>
              <a:t>… markieren </a:t>
            </a:r>
            <a:r>
              <a:rPr lang="de-DE" sz="1800" dirty="0"/>
              <a:t>Zugehörigkeiten und Unterschiede: Ich/Du, Wir/Ihr, Innen/Außen, Eigenes/Fremdes, Privilegiert/Nichtprivilegiert etc.</a:t>
            </a:r>
          </a:p>
          <a:p>
            <a:pPr marL="0" indent="0">
              <a:spcBef>
                <a:spcPts val="0"/>
              </a:spcBef>
              <a:buNone/>
            </a:pPr>
            <a:endParaRPr lang="de-DE" sz="1800" dirty="0"/>
          </a:p>
          <a:p>
            <a:pPr marL="0" indent="0">
              <a:spcBef>
                <a:spcPts val="0"/>
              </a:spcBef>
              <a:buNone/>
            </a:pPr>
            <a:r>
              <a:rPr lang="de-DE" sz="1800" i="1" dirty="0"/>
              <a:t>Beispiel: </a:t>
            </a:r>
            <a:r>
              <a:rPr lang="de-DE" sz="1800" i="1" dirty="0" smtClean="0"/>
              <a:t>„Gläserne Decke“ </a:t>
            </a:r>
            <a:r>
              <a:rPr lang="de-DE" sz="1800" i="1" dirty="0"/>
              <a:t>als unsichtbare gesellschaftliche Barriere für Frauen auf dem Weg zu Leitungspositionen</a:t>
            </a:r>
          </a:p>
          <a:p>
            <a:pPr marL="0" indent="0">
              <a:spcBef>
                <a:spcPts val="0"/>
              </a:spcBef>
              <a:buNone/>
            </a:pPr>
            <a:endParaRPr lang="de-DE" sz="2400" baseline="30000" dirty="0" smtClean="0"/>
          </a:p>
          <a:p>
            <a:pPr marL="0" indent="0">
              <a:spcBef>
                <a:spcPts val="0"/>
              </a:spcBef>
              <a:buNone/>
            </a:pPr>
            <a:endParaRPr lang="de-DE" sz="2400" baseline="30000" dirty="0"/>
          </a:p>
          <a:p>
            <a:pPr marL="0" indent="0">
              <a:spcBef>
                <a:spcPts val="0"/>
              </a:spcBef>
              <a:buNone/>
            </a:pPr>
            <a:endParaRPr lang="de-DE" sz="2400" baseline="30000" dirty="0" smtClean="0"/>
          </a:p>
          <a:p>
            <a:pPr marL="0" indent="0">
              <a:spcBef>
                <a:spcPts val="0"/>
              </a:spcBef>
              <a:buNone/>
            </a:pPr>
            <a:endParaRPr lang="de-DE" sz="2400" b="1" baseline="30000" dirty="0" smtClean="0"/>
          </a:p>
          <a:p>
            <a:pPr marL="0" indent="0">
              <a:buNone/>
            </a:pPr>
            <a:endParaRPr lang="de-AT" sz="2400" baseline="30000" dirty="0"/>
          </a:p>
        </p:txBody>
      </p:sp>
    </p:spTree>
    <p:extLst>
      <p:ext uri="{BB962C8B-B14F-4D97-AF65-F5344CB8AC3E}">
        <p14:creationId xmlns:p14="http://schemas.microsoft.com/office/powerpoint/2010/main" val="46033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de-AT" sz="3200" dirty="0" smtClean="0">
                <a:solidFill>
                  <a:srgbClr val="AE1018"/>
                </a:solidFill>
              </a:rPr>
              <a:t>Grenzbegriff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32048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de-DE" sz="2400" baseline="30000" dirty="0"/>
          </a:p>
          <a:p>
            <a:r>
              <a:rPr lang="de-DE" sz="1800" b="1" dirty="0" smtClean="0"/>
              <a:t>Begriffe zu Grenzen sollen Sachverhalte verhandelbar machen. Beispiele</a:t>
            </a:r>
            <a:r>
              <a:rPr lang="de-DE" sz="1400" i="1" dirty="0" smtClean="0"/>
              <a:t> </a:t>
            </a:r>
            <a:r>
              <a:rPr lang="de-DE" sz="1800" b="1" dirty="0"/>
              <a:t>aus dem Sprachgebrauch:</a:t>
            </a:r>
          </a:p>
          <a:p>
            <a:pPr marL="400050" lvl="1" indent="0">
              <a:buNone/>
            </a:pPr>
            <a:endParaRPr lang="de-DE" sz="2000" baseline="30000" dirty="0"/>
          </a:p>
          <a:p>
            <a:pPr marL="400050" lvl="1" indent="0">
              <a:buNone/>
            </a:pPr>
            <a:r>
              <a:rPr lang="de-DE" sz="2000" b="1" i="1" baseline="30000" dirty="0" smtClean="0">
                <a:solidFill>
                  <a:srgbClr val="FF0000"/>
                </a:solidFill>
              </a:rPr>
              <a:t>	</a:t>
            </a:r>
            <a:r>
              <a:rPr lang="de-DE" sz="2000" b="1" i="1" baseline="30000" dirty="0" err="1" smtClean="0">
                <a:solidFill>
                  <a:srgbClr val="FF0000"/>
                </a:solidFill>
              </a:rPr>
              <a:t>GRENZwerte</a:t>
            </a:r>
            <a:r>
              <a:rPr lang="de-DE" sz="2000" baseline="30000" dirty="0" smtClean="0"/>
              <a:t>: Welche Grenzwerte gibt es für CO2-Emissionen?</a:t>
            </a:r>
          </a:p>
          <a:p>
            <a:pPr marL="400050" lvl="1" indent="0">
              <a:buNone/>
            </a:pPr>
            <a:endParaRPr lang="de-DE" sz="2000" baseline="30000" dirty="0"/>
          </a:p>
          <a:p>
            <a:pPr marL="400050" lvl="1" indent="0">
              <a:buNone/>
            </a:pPr>
            <a:r>
              <a:rPr lang="de-DE" sz="2000" baseline="30000" dirty="0" smtClean="0"/>
              <a:t>		</a:t>
            </a:r>
            <a:r>
              <a:rPr lang="de-DE" sz="2000" b="1" i="1" baseline="30000" dirty="0" err="1" smtClean="0">
                <a:solidFill>
                  <a:srgbClr val="FF00FF"/>
                </a:solidFill>
              </a:rPr>
              <a:t>OberGRENZEN</a:t>
            </a:r>
            <a:r>
              <a:rPr lang="de-DE" sz="2000" i="1" baseline="30000" dirty="0" smtClean="0"/>
              <a:t>: Wo liegen die Grenzen des Wachstums? </a:t>
            </a:r>
          </a:p>
          <a:p>
            <a:pPr marL="400050" lvl="1" indent="0">
              <a:buNone/>
            </a:pPr>
            <a:endParaRPr lang="de-DE" sz="2000" baseline="30000" dirty="0"/>
          </a:p>
          <a:p>
            <a:pPr marL="400050" lvl="1" indent="0">
              <a:buNone/>
            </a:pPr>
            <a:r>
              <a:rPr lang="de-DE" sz="2000" b="1" i="1" baseline="30000" dirty="0" smtClean="0">
                <a:solidFill>
                  <a:srgbClr val="00B050"/>
                </a:solidFill>
              </a:rPr>
              <a:t>	</a:t>
            </a:r>
            <a:r>
              <a:rPr lang="de-DE" sz="2000" b="1" i="1" baseline="30000" dirty="0" err="1" smtClean="0">
                <a:solidFill>
                  <a:srgbClr val="00B050"/>
                </a:solidFill>
              </a:rPr>
              <a:t>UnterGRENZEN</a:t>
            </a:r>
            <a:r>
              <a:rPr lang="de-DE" sz="2000" i="1" baseline="30000" dirty="0" smtClean="0"/>
              <a:t>: Wie viel Pflegepersonal wird benötigt, um den Betrieb in Gesundheitseinrichtungen und Krankenanstalten aufrecht zu erhalten?</a:t>
            </a:r>
          </a:p>
          <a:p>
            <a:r>
              <a:rPr lang="de-DE" sz="1800" b="1" dirty="0" smtClean="0"/>
              <a:t>Grenzen </a:t>
            </a:r>
            <a:r>
              <a:rPr lang="de-DE" sz="1800" b="1" dirty="0"/>
              <a:t>sind nicht nur Hindernisse, sondern auch </a:t>
            </a:r>
            <a:r>
              <a:rPr lang="de-DE" sz="1800" b="1" dirty="0" smtClean="0"/>
              <a:t>die Grundlage dafür, Beziehungen </a:t>
            </a:r>
            <a:r>
              <a:rPr lang="de-DE" sz="1800" b="1" dirty="0"/>
              <a:t>zu anderen Menschen </a:t>
            </a:r>
            <a:r>
              <a:rPr lang="de-DE" sz="1800" b="1" dirty="0" smtClean="0"/>
              <a:t>aufzubauen.</a:t>
            </a:r>
            <a:r>
              <a:rPr lang="de-DE" sz="1800" dirty="0" smtClean="0"/>
              <a:t> </a:t>
            </a:r>
          </a:p>
          <a:p>
            <a:pPr marL="355600" indent="-355600">
              <a:buNone/>
            </a:pPr>
            <a:r>
              <a:rPr lang="de-DE" sz="1800" dirty="0" smtClean="0"/>
              <a:t>     Grenzen zwischen Vertrautem und Fremden können sich verschieben,       soziale </a:t>
            </a:r>
            <a:r>
              <a:rPr lang="de-DE" sz="1800" dirty="0"/>
              <a:t>Grenzen haben </a:t>
            </a:r>
            <a:r>
              <a:rPr lang="de-DE" sz="1800" dirty="0" smtClean="0"/>
              <a:t>daher fließende Übergänge.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394599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de-DE" sz="3200" dirty="0" smtClean="0">
                <a:solidFill>
                  <a:srgbClr val="AE1018"/>
                </a:solidFill>
              </a:rPr>
              <a:t>Politische Dimensionen von Grenzen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4392488"/>
          </a:xfrm>
        </p:spPr>
        <p:txBody>
          <a:bodyPr/>
          <a:lstStyle/>
          <a:p>
            <a:pPr lvl="0"/>
            <a:r>
              <a:rPr lang="de-DE" sz="1400" dirty="0" smtClean="0"/>
              <a:t>Konzept der modernen Staatsgrenze ist mit </a:t>
            </a:r>
            <a:r>
              <a:rPr lang="de-DE" sz="1400" b="1" dirty="0" smtClean="0"/>
              <a:t>Nationenbildung im 19. Jahrhundert </a:t>
            </a:r>
            <a:r>
              <a:rPr lang="de-DE" sz="1400" dirty="0" smtClean="0"/>
              <a:t>verbunden: Anspruch auf ein Territorium, einen politischen Souverän, eine definierte kollektive Identität in Form einer Verfassung</a:t>
            </a:r>
          </a:p>
          <a:p>
            <a:pPr marL="0" lvl="0" indent="0">
              <a:buNone/>
            </a:pPr>
            <a:endParaRPr lang="de-DE" sz="1400" dirty="0" smtClean="0"/>
          </a:p>
          <a:p>
            <a:pPr lvl="0"/>
            <a:r>
              <a:rPr lang="de-DE" sz="1400" b="1" dirty="0" smtClean="0"/>
              <a:t>Verstärkte Überwachung von Grenzen</a:t>
            </a:r>
            <a:r>
              <a:rPr lang="de-DE" sz="1400" dirty="0" smtClean="0"/>
              <a:t>: Zwischen 1990 und 2019 haben 45 Länder 75 Grenzbefestigungen zu Nachbarländern gebaut bzw. planen dies zu tun.</a:t>
            </a:r>
          </a:p>
          <a:p>
            <a:pPr marL="0" lvl="0" indent="0">
              <a:buNone/>
            </a:pPr>
            <a:r>
              <a:rPr lang="de-DE" sz="1400" dirty="0" smtClean="0"/>
              <a:t>       Gesamte Länge der Sperranlagen derzeit: </a:t>
            </a:r>
            <a:r>
              <a:rPr lang="de-DE" sz="1400" b="1" dirty="0" smtClean="0"/>
              <a:t>ca. 40.000 km </a:t>
            </a:r>
            <a:r>
              <a:rPr lang="de-DE" sz="1400" dirty="0" smtClean="0"/>
              <a:t>(= ein Band um die </a:t>
            </a:r>
            <a:r>
              <a:rPr lang="de-DE" sz="1400" dirty="0" err="1" smtClean="0"/>
              <a:t>Erdmitte</a:t>
            </a:r>
            <a:r>
              <a:rPr lang="de-DE" sz="1400" dirty="0" smtClean="0"/>
              <a:t>!)</a:t>
            </a:r>
          </a:p>
          <a:p>
            <a:pPr marL="0" lvl="0" indent="0">
              <a:buNone/>
            </a:pPr>
            <a:endParaRPr lang="de-DE" sz="1400" dirty="0" smtClean="0"/>
          </a:p>
          <a:p>
            <a:pPr lvl="0"/>
            <a:r>
              <a:rPr lang="de-DE" sz="1400" b="1" dirty="0" err="1" smtClean="0"/>
              <a:t>Grenzbau</a:t>
            </a:r>
            <a:r>
              <a:rPr lang="de-DE" sz="1400" dirty="0" smtClean="0"/>
              <a:t>: Profit für Rüstungsunternehmen und Branchen im Sicherheitsmanagement. Hochtechnisierte Grenzanlagen (</a:t>
            </a:r>
            <a:r>
              <a:rPr lang="de-DE" sz="1400" i="1" dirty="0" smtClean="0"/>
              <a:t>smart </a:t>
            </a:r>
            <a:r>
              <a:rPr lang="de-DE" sz="1400" i="1" dirty="0" err="1" smtClean="0"/>
              <a:t>fences</a:t>
            </a:r>
            <a:r>
              <a:rPr lang="de-DE" sz="1400" dirty="0" smtClean="0"/>
              <a:t>), Überwachung- und Wärmebildkameras, Drohnen etc.</a:t>
            </a:r>
          </a:p>
          <a:p>
            <a:pPr lvl="0"/>
            <a:endParaRPr lang="de-DE" sz="1400" dirty="0" smtClean="0"/>
          </a:p>
          <a:p>
            <a:pPr lvl="0"/>
            <a:r>
              <a:rPr lang="de-DE" sz="1400" b="1" dirty="0" smtClean="0"/>
              <a:t>Grenzen und Mauern als Politikum </a:t>
            </a:r>
            <a:r>
              <a:rPr lang="de-DE" sz="1400" dirty="0" smtClean="0"/>
              <a:t>(Außen- und Sicherheitspolitik): reale und symbolische Funktionen nach innen und außen</a:t>
            </a:r>
          </a:p>
          <a:p>
            <a:pPr marL="0" lvl="0" indent="0">
              <a:buNone/>
            </a:pPr>
            <a:r>
              <a:rPr lang="de-DE" sz="1400" i="1" dirty="0" smtClean="0"/>
              <a:t>Nach </a:t>
            </a:r>
            <a:r>
              <a:rPr lang="de-DE" sz="1400" b="1" i="1" dirty="0" smtClean="0"/>
              <a:t>innen</a:t>
            </a:r>
            <a:r>
              <a:rPr lang="de-DE" sz="1400" i="1" dirty="0" smtClean="0"/>
              <a:t>: Grenzanlagen sollen Sicherheit vermitteln (Abwehr von Einwanderung, Schlepperei, Terrorismus, Drogenschmuggel…). In autoritären Regimen: Bevölkerung soll daran gehindert werden, das Land zu verlassen.</a:t>
            </a:r>
          </a:p>
          <a:p>
            <a:pPr marL="0" lvl="0" indent="0">
              <a:buNone/>
            </a:pPr>
            <a:r>
              <a:rPr lang="de-DE" sz="1400" i="1" dirty="0" smtClean="0"/>
              <a:t>Nach </a:t>
            </a:r>
            <a:r>
              <a:rPr lang="de-DE" sz="1400" b="1" i="1" dirty="0" smtClean="0"/>
              <a:t>außen</a:t>
            </a:r>
            <a:r>
              <a:rPr lang="de-DE" sz="1400" i="1" dirty="0" smtClean="0"/>
              <a:t>: abschreckende Wirkung, v.a. im Zusammenhang mit Migration und Asylpolitik</a:t>
            </a:r>
            <a:endParaRPr lang="de-DE" sz="1400" i="1" dirty="0"/>
          </a:p>
          <a:p>
            <a:pPr lvl="0"/>
            <a:endParaRPr lang="de-DE" sz="1600" i="1" dirty="0" smtClean="0"/>
          </a:p>
          <a:p>
            <a:pPr lvl="0"/>
            <a:endParaRPr lang="de-DE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231770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de-DE" sz="3200" dirty="0" smtClean="0">
                <a:solidFill>
                  <a:srgbClr val="AE1018"/>
                </a:solidFill>
              </a:rPr>
              <a:t>Grenzen im Zeitenwandel:</a:t>
            </a:r>
            <a:br>
              <a:rPr lang="de-DE" sz="3200" dirty="0" smtClean="0">
                <a:solidFill>
                  <a:srgbClr val="AE1018"/>
                </a:solidFill>
              </a:rPr>
            </a:br>
            <a:r>
              <a:rPr lang="de-DE" sz="3200" dirty="0" smtClean="0">
                <a:solidFill>
                  <a:srgbClr val="AE1018"/>
                </a:solidFill>
              </a:rPr>
              <a:t>Beispiel </a:t>
            </a:r>
            <a:r>
              <a:rPr lang="de-DE" sz="3200" dirty="0" err="1" smtClean="0">
                <a:solidFill>
                  <a:srgbClr val="AE1018"/>
                </a:solidFill>
              </a:rPr>
              <a:t>Ennsbrücke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4392488"/>
          </a:xfrm>
        </p:spPr>
        <p:txBody>
          <a:bodyPr/>
          <a:lstStyle/>
          <a:p>
            <a:pPr lvl="0"/>
            <a:endParaRPr lang="de-DE" sz="1600" i="1" dirty="0" smtClean="0"/>
          </a:p>
          <a:p>
            <a:pPr lvl="0"/>
            <a:endParaRPr lang="de-DE" sz="1600" b="1" dirty="0" smtClean="0"/>
          </a:p>
        </p:txBody>
      </p:sp>
      <p:pic>
        <p:nvPicPr>
          <p:cNvPr id="4" name="Bild 2" descr="Bildergebnis für ennsbrücke besatzungszeit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72816"/>
            <a:ext cx="4063771" cy="245628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feld 4"/>
          <p:cNvSpPr txBox="1"/>
          <p:nvPr/>
        </p:nvSpPr>
        <p:spPr>
          <a:xfrm>
            <a:off x="1043608" y="4796512"/>
            <a:ext cx="73448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i="1" dirty="0" smtClean="0"/>
              <a:t>Die </a:t>
            </a:r>
            <a:r>
              <a:rPr lang="de-DE" sz="1200" i="1" dirty="0" err="1" smtClean="0"/>
              <a:t>Ennsbrücke</a:t>
            </a:r>
            <a:r>
              <a:rPr lang="de-DE" sz="1200" i="1" dirty="0" smtClean="0"/>
              <a:t> trennte von 1945 bis 1955 die amerikanische von der sowjetischen Zone. Die Zonengrenze war genau in der Mitte.</a:t>
            </a:r>
          </a:p>
          <a:p>
            <a:r>
              <a:rPr lang="de-DE" sz="1000" i="1" dirty="0" smtClean="0"/>
              <a:t>Bild: Sowjetische </a:t>
            </a:r>
            <a:r>
              <a:rPr lang="de-DE" sz="1000" i="1" dirty="0"/>
              <a:t>und amerikanische Soldaten auf der </a:t>
            </a:r>
            <a:r>
              <a:rPr lang="de-DE" sz="1000" i="1" dirty="0" err="1"/>
              <a:t>Ennsbrücke</a:t>
            </a:r>
            <a:r>
              <a:rPr lang="de-DE" sz="1000" i="1" dirty="0"/>
              <a:t> im Mai 1945. Bildquelle: Mit freundlicher Genehmigung des OÖ </a:t>
            </a:r>
            <a:r>
              <a:rPr lang="de-DE" sz="1000" i="1" dirty="0" smtClean="0"/>
              <a:t>Landesarchivs</a:t>
            </a:r>
            <a:r>
              <a:rPr lang="de-DE" sz="1000" dirty="0" smtClean="0"/>
              <a:t>, </a:t>
            </a:r>
            <a:r>
              <a:rPr lang="de-DE" sz="1000" i="1" u="sng" dirty="0" smtClean="0">
                <a:hlinkClick r:id="rId4"/>
              </a:rPr>
              <a:t>www.land-oberoesterreich.gv.at/37104.htm</a:t>
            </a:r>
            <a:endParaRPr lang="de-DE" sz="1000" dirty="0"/>
          </a:p>
        </p:txBody>
      </p:sp>
    </p:spTree>
    <p:extLst>
      <p:ext uri="{BB962C8B-B14F-4D97-AF65-F5344CB8AC3E}">
        <p14:creationId xmlns:p14="http://schemas.microsoft.com/office/powerpoint/2010/main" val="362963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sz="3200" dirty="0">
                <a:solidFill>
                  <a:srgbClr val="AE1018"/>
                </a:solidFill>
              </a:rPr>
              <a:t>Politische Dimensionen von Grenzen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8851" y="1268760"/>
            <a:ext cx="8229600" cy="4104456"/>
          </a:xfrm>
        </p:spPr>
        <p:txBody>
          <a:bodyPr/>
          <a:lstStyle/>
          <a:p>
            <a:r>
              <a:rPr lang="de-DE" sz="1600" dirty="0" smtClean="0">
                <a:solidFill>
                  <a:srgbClr val="AE1018"/>
                </a:solidFill>
              </a:rPr>
              <a:t>Politische Grenzen: Ergebnis historischer und gesellschaftlicher Entwicklungen. </a:t>
            </a:r>
            <a:r>
              <a:rPr lang="de-DE" sz="1600" dirty="0" smtClean="0"/>
              <a:t>Bedeutungen von Grenzen veränderten sich immer wieder im Lauf der Zeit.</a:t>
            </a:r>
          </a:p>
          <a:p>
            <a:endParaRPr lang="de-DE" sz="1600" dirty="0" smtClean="0"/>
          </a:p>
          <a:p>
            <a:r>
              <a:rPr lang="de-DE" sz="1600" dirty="0" smtClean="0">
                <a:solidFill>
                  <a:srgbClr val="AE1018"/>
                </a:solidFill>
              </a:rPr>
              <a:t>Europa 1989: Vision der „grenzen-losen“ Freiheit, freier Personen- und Warenverkehr, Hoffnung auf das Ende der Territorien …</a:t>
            </a:r>
          </a:p>
          <a:p>
            <a:r>
              <a:rPr lang="de-DE" sz="1600" dirty="0"/>
              <a:t>30 Jahre später: Grenzen sind nicht verschwunden, tlw. </a:t>
            </a:r>
            <a:r>
              <a:rPr lang="de-DE" sz="1600" dirty="0" smtClean="0"/>
              <a:t>neue </a:t>
            </a:r>
            <a:r>
              <a:rPr lang="de-DE" sz="1600" dirty="0"/>
              <a:t>Grenzabsperrungen innerhalb der EU, um Flüchtende an der Weiterreise </a:t>
            </a:r>
            <a:r>
              <a:rPr lang="de-DE" sz="1600" dirty="0" smtClean="0"/>
              <a:t>abzuhalten</a:t>
            </a:r>
          </a:p>
          <a:p>
            <a:endParaRPr lang="de-DE" sz="1600" dirty="0"/>
          </a:p>
          <a:p>
            <a:r>
              <a:rPr lang="de-DE" sz="1600" dirty="0" smtClean="0">
                <a:solidFill>
                  <a:srgbClr val="AE1018"/>
                </a:solidFill>
              </a:rPr>
              <a:t>Brücken und Flüsse: je nach politischer Lage hatten/haben sie eine Grenzfunktion oder stärker eine Funktion der Verbindung von Kulturlandschaften bzw. dienten als Orte des Handels und Austausches</a:t>
            </a:r>
          </a:p>
          <a:p>
            <a:r>
              <a:rPr lang="de-DE" sz="1600" dirty="0" smtClean="0"/>
              <a:t>Beispiele: </a:t>
            </a:r>
            <a:r>
              <a:rPr lang="de-DE" sz="1600" dirty="0" err="1" smtClean="0"/>
              <a:t>Ennsbrücke</a:t>
            </a:r>
            <a:r>
              <a:rPr lang="de-DE" sz="1600" dirty="0" smtClean="0"/>
              <a:t>, </a:t>
            </a:r>
            <a:r>
              <a:rPr lang="de-DE" sz="1600" dirty="0" err="1" smtClean="0"/>
              <a:t>Thayabrücke</a:t>
            </a:r>
            <a:r>
              <a:rPr lang="de-DE" sz="1600" dirty="0" smtClean="0"/>
              <a:t> </a:t>
            </a:r>
            <a:r>
              <a:rPr lang="de-DE" sz="1600" dirty="0" err="1" smtClean="0"/>
              <a:t>Hardegg</a:t>
            </a:r>
            <a:r>
              <a:rPr lang="de-DE" sz="1600" dirty="0" smtClean="0"/>
              <a:t>, Flüsse </a:t>
            </a:r>
            <a:r>
              <a:rPr lang="de-DE" sz="1600" dirty="0" err="1" smtClean="0"/>
              <a:t>Evros</a:t>
            </a:r>
            <a:r>
              <a:rPr lang="de-DE" sz="1600" dirty="0" smtClean="0"/>
              <a:t>, Donau, Weichsel …</a:t>
            </a:r>
          </a:p>
          <a:p>
            <a:pPr marL="0" lvl="0" indent="0">
              <a:buNone/>
            </a:pPr>
            <a:endParaRPr lang="de-DE" sz="1600" dirty="0">
              <a:solidFill>
                <a:srgbClr val="AE1018"/>
              </a:solidFill>
            </a:endParaRPr>
          </a:p>
          <a:p>
            <a:pPr marL="0" lvl="0" indent="0">
              <a:buNone/>
            </a:pPr>
            <a:endParaRPr lang="de-DE" sz="1600" dirty="0" smtClean="0">
              <a:solidFill>
                <a:srgbClr val="AE1018"/>
              </a:solidFill>
            </a:endParaRPr>
          </a:p>
          <a:p>
            <a:pPr marL="0" lvl="0" indent="0">
              <a:buNone/>
            </a:pPr>
            <a:endParaRPr lang="de-DE" sz="1600" dirty="0" smtClean="0">
              <a:solidFill>
                <a:srgbClr val="AE1018"/>
              </a:solidFill>
            </a:endParaRPr>
          </a:p>
          <a:p>
            <a:pPr marL="0" lvl="0" indent="0">
              <a:buNone/>
            </a:pPr>
            <a:endParaRPr lang="de-DE" sz="1600" dirty="0">
              <a:solidFill>
                <a:srgbClr val="AE1018"/>
              </a:solidFill>
            </a:endParaRPr>
          </a:p>
          <a:p>
            <a:pPr marL="0" lvl="0" indent="0">
              <a:buNone/>
            </a:pPr>
            <a:endParaRPr lang="de-DE" sz="1600" dirty="0" smtClean="0">
              <a:solidFill>
                <a:srgbClr val="AE1018"/>
              </a:solidFill>
            </a:endParaRPr>
          </a:p>
          <a:p>
            <a:pPr marL="0" lvl="0" indent="0">
              <a:buNone/>
            </a:pPr>
            <a:endParaRPr lang="de-AT" sz="1600" baseline="30000" dirty="0"/>
          </a:p>
        </p:txBody>
      </p:sp>
    </p:spTree>
    <p:extLst>
      <p:ext uri="{BB962C8B-B14F-4D97-AF65-F5344CB8AC3E}">
        <p14:creationId xmlns:p14="http://schemas.microsoft.com/office/powerpoint/2010/main" val="146473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sz="3200" dirty="0" smtClean="0">
                <a:solidFill>
                  <a:srgbClr val="AE1018"/>
                </a:solidFill>
              </a:rPr>
              <a:t>Fall der Berliner Mauer </a:t>
            </a:r>
            <a:r>
              <a:rPr lang="de-DE" sz="3200" dirty="0" smtClean="0">
                <a:solidFill>
                  <a:srgbClr val="AE1018"/>
                </a:solidFill>
              </a:rPr>
              <a:t>1989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8851" y="1268760"/>
            <a:ext cx="8229600" cy="4104456"/>
          </a:xfrm>
        </p:spPr>
        <p:txBody>
          <a:bodyPr/>
          <a:lstStyle/>
          <a:p>
            <a:pPr marL="0" lvl="0" indent="0">
              <a:buNone/>
            </a:pPr>
            <a:endParaRPr lang="de-DE" sz="1600" dirty="0" smtClean="0">
              <a:solidFill>
                <a:srgbClr val="AE1018"/>
              </a:solidFill>
            </a:endParaRPr>
          </a:p>
          <a:p>
            <a:pPr marL="0" lvl="0" indent="0">
              <a:buNone/>
            </a:pPr>
            <a:endParaRPr lang="de-DE" sz="1600" dirty="0" smtClean="0">
              <a:solidFill>
                <a:srgbClr val="AE1018"/>
              </a:solidFill>
            </a:endParaRPr>
          </a:p>
          <a:p>
            <a:pPr marL="0" lvl="0" indent="0">
              <a:buNone/>
            </a:pPr>
            <a:endParaRPr lang="de-DE" sz="1600" dirty="0">
              <a:solidFill>
                <a:srgbClr val="AE1018"/>
              </a:solidFill>
            </a:endParaRPr>
          </a:p>
          <a:p>
            <a:pPr marL="0" lvl="0" indent="0">
              <a:buNone/>
            </a:pPr>
            <a:endParaRPr lang="de-DE" sz="1600" dirty="0" smtClean="0">
              <a:solidFill>
                <a:srgbClr val="AE1018"/>
              </a:solidFill>
            </a:endParaRPr>
          </a:p>
          <a:p>
            <a:pPr marL="0" lvl="0" indent="0">
              <a:buNone/>
            </a:pPr>
            <a:endParaRPr lang="de-AT" sz="1600" baseline="30000" dirty="0"/>
          </a:p>
        </p:txBody>
      </p:sp>
      <p:sp>
        <p:nvSpPr>
          <p:cNvPr id="8" name="Rechteck 7"/>
          <p:cNvSpPr/>
          <p:nvPr/>
        </p:nvSpPr>
        <p:spPr>
          <a:xfrm>
            <a:off x="527901" y="1083464"/>
            <a:ext cx="8158899" cy="394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de-DE" sz="1400" dirty="0" smtClean="0">
                <a:latin typeface="+mn-lt"/>
                <a:cs typeface="+mn-cs"/>
              </a:rPr>
              <a:t>Meilensteine (Auswahl): </a:t>
            </a: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+mn-lt"/>
                <a:cs typeface="+mn-cs"/>
              </a:rPr>
              <a:t>Beginn 1989: </a:t>
            </a:r>
            <a:r>
              <a:rPr lang="de-DE" sz="1400" dirty="0">
                <a:latin typeface="+mn-lt"/>
                <a:cs typeface="+mn-cs"/>
              </a:rPr>
              <a:t>Protestbewegungen in mehreren Ländern des Warschauer </a:t>
            </a:r>
            <a:r>
              <a:rPr lang="de-DE" sz="1400" dirty="0" smtClean="0">
                <a:latin typeface="+mn-lt"/>
                <a:cs typeface="+mn-cs"/>
              </a:rPr>
              <a:t>Pakts (z.B</a:t>
            </a:r>
            <a:r>
              <a:rPr lang="de-DE" sz="1400" dirty="0">
                <a:latin typeface="+mn-lt"/>
                <a:cs typeface="+mn-cs"/>
              </a:rPr>
              <a:t>. „Montags-Demonstrationen“ in Dresden und Leipzig</a:t>
            </a:r>
            <a:r>
              <a:rPr lang="de-DE" sz="1400" dirty="0" smtClean="0">
                <a:latin typeface="+mn-lt"/>
                <a:cs typeface="+mn-cs"/>
              </a:rPr>
              <a:t>)</a:t>
            </a:r>
            <a:endParaRPr lang="de-DE" sz="1400" dirty="0">
              <a:latin typeface="+mn-lt"/>
              <a:cs typeface="+mn-cs"/>
            </a:endParaRP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latin typeface="+mn-lt"/>
                <a:cs typeface="+mn-cs"/>
              </a:rPr>
              <a:t>Ab Mai </a:t>
            </a:r>
            <a:r>
              <a:rPr lang="de-DE" sz="1400" dirty="0" smtClean="0">
                <a:latin typeface="+mn-lt"/>
                <a:cs typeface="+mn-cs"/>
              </a:rPr>
              <a:t>1989. Beginn des Abbaus von Zäunen und Beobachtungsposten durch ungarische Grenzsoldaten an </a:t>
            </a:r>
            <a:r>
              <a:rPr lang="de-DE" sz="1400" dirty="0">
                <a:latin typeface="+mn-lt"/>
                <a:cs typeface="+mn-cs"/>
              </a:rPr>
              <a:t>der österreichisch-ungarischen </a:t>
            </a:r>
            <a:r>
              <a:rPr lang="de-DE" sz="1400" dirty="0" smtClean="0">
                <a:latin typeface="+mn-lt"/>
                <a:cs typeface="+mn-cs"/>
              </a:rPr>
              <a:t>Grenze. </a:t>
            </a: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+mn-lt"/>
                <a:cs typeface="+mn-cs"/>
              </a:rPr>
              <a:t>19. August 1989: Symbolische Öffnung der Grenze zwischen Österreich und Ungarn im Rahmen eines „Paneuropäischen Picknicks“ und Flucht von DDR-</a:t>
            </a:r>
            <a:r>
              <a:rPr lang="de-DE" sz="1400" dirty="0" err="1" smtClean="0">
                <a:latin typeface="+mn-lt"/>
                <a:cs typeface="+mn-cs"/>
              </a:rPr>
              <a:t>BürgerInnen</a:t>
            </a:r>
            <a:endParaRPr lang="de-DE" sz="1400" dirty="0" smtClean="0">
              <a:latin typeface="+mn-lt"/>
              <a:cs typeface="+mn-cs"/>
            </a:endParaRP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+mn-lt"/>
                <a:cs typeface="+mn-cs"/>
              </a:rPr>
              <a:t>9</a:t>
            </a:r>
            <a:r>
              <a:rPr lang="de-DE" sz="1400" dirty="0">
                <a:latin typeface="+mn-lt"/>
                <a:cs typeface="+mn-cs"/>
              </a:rPr>
              <a:t>. November: Ansturm auf die </a:t>
            </a:r>
            <a:r>
              <a:rPr lang="de-DE" sz="1400" dirty="0" smtClean="0">
                <a:latin typeface="+mn-lt"/>
                <a:cs typeface="+mn-cs"/>
              </a:rPr>
              <a:t>DDR-Grenzübergänge </a:t>
            </a:r>
            <a:r>
              <a:rPr lang="de-DE" sz="1400" dirty="0">
                <a:latin typeface="+mn-lt"/>
                <a:cs typeface="+mn-cs"/>
              </a:rPr>
              <a:t>zum </a:t>
            </a:r>
            <a:r>
              <a:rPr lang="de-DE" sz="1400" dirty="0" smtClean="0">
                <a:latin typeface="+mn-lt"/>
                <a:cs typeface="+mn-cs"/>
              </a:rPr>
              <a:t>Westen und anschließende </a:t>
            </a:r>
            <a:r>
              <a:rPr lang="de-DE" sz="1400" dirty="0">
                <a:latin typeface="+mn-lt"/>
                <a:cs typeface="+mn-cs"/>
              </a:rPr>
              <a:t>Öffnung der </a:t>
            </a:r>
            <a:r>
              <a:rPr lang="de-DE" sz="1400" dirty="0" smtClean="0">
                <a:latin typeface="+mn-lt"/>
                <a:cs typeface="+mn-cs"/>
              </a:rPr>
              <a:t>Grenzen</a:t>
            </a:r>
            <a:endParaRPr lang="de-DE" sz="1400" dirty="0">
              <a:latin typeface="+mn-lt"/>
              <a:cs typeface="+mn-cs"/>
            </a:endParaRP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latin typeface="+mn-lt"/>
                <a:cs typeface="+mn-cs"/>
              </a:rPr>
              <a:t>1990: Wiedervereinigung der beiden deutschen </a:t>
            </a:r>
            <a:r>
              <a:rPr lang="de-DE" sz="1400" dirty="0" smtClean="0">
                <a:latin typeface="+mn-lt"/>
                <a:cs typeface="+mn-cs"/>
              </a:rPr>
              <a:t>Staaten</a:t>
            </a: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1400" dirty="0">
              <a:latin typeface="+mn-lt"/>
              <a:cs typeface="+mn-cs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de-DE" sz="1400" dirty="0">
              <a:latin typeface="+mn-lt"/>
              <a:cs typeface="+mn-cs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de-DE" sz="1100" dirty="0" smtClean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de-DE" sz="1100" dirty="0">
              <a:effectLst/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de-DE" sz="1100" dirty="0" smtClean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de-DE" sz="1100" dirty="0">
              <a:effectLst/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de-DE" sz="1100" dirty="0" smtClean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de-D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Bild 1" descr="Grenzübertritt von Staatsangehörigen der Deutschen Demokratische Republik (DDR)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73016"/>
            <a:ext cx="1728192" cy="122524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feld 8"/>
          <p:cNvSpPr txBox="1"/>
          <p:nvPr/>
        </p:nvSpPr>
        <p:spPr>
          <a:xfrm>
            <a:off x="2960544" y="3518053"/>
            <a:ext cx="5627249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>
                <a:latin typeface="+mn-lt"/>
                <a:cs typeface="+mn-cs"/>
              </a:rPr>
              <a:t>Paneuropäisches Picknick am 19.8.1989: </a:t>
            </a:r>
            <a:endParaRPr lang="de-DE" sz="1400" b="1" dirty="0" smtClean="0">
              <a:latin typeface="+mn-lt"/>
              <a:cs typeface="+mn-cs"/>
            </a:endParaRPr>
          </a:p>
          <a:p>
            <a:r>
              <a:rPr lang="de-DE" sz="1400" b="1" dirty="0" smtClean="0">
                <a:latin typeface="+mn-lt"/>
                <a:cs typeface="+mn-cs"/>
              </a:rPr>
              <a:t>Wegbereiter </a:t>
            </a:r>
            <a:r>
              <a:rPr lang="de-DE" sz="1400" b="1" dirty="0">
                <a:latin typeface="+mn-lt"/>
                <a:cs typeface="+mn-cs"/>
              </a:rPr>
              <a:t>für den Fall des Eisernen Vorhangs</a:t>
            </a:r>
          </a:p>
          <a:p>
            <a:endParaRPr lang="de-DE" sz="1400" dirty="0" smtClean="0">
              <a:latin typeface="+mn-lt"/>
              <a:cs typeface="+mn-cs"/>
            </a:endParaRPr>
          </a:p>
          <a:p>
            <a:r>
              <a:rPr lang="de-DE" sz="1400" dirty="0" smtClean="0">
                <a:latin typeface="+mn-lt"/>
                <a:cs typeface="+mn-cs"/>
              </a:rPr>
              <a:t>Öffnung </a:t>
            </a:r>
            <a:r>
              <a:rPr lang="de-DE" sz="1400" dirty="0">
                <a:latin typeface="+mn-lt"/>
                <a:cs typeface="+mn-cs"/>
              </a:rPr>
              <a:t>der österreich-ungarischen Grenze für einige Stunden und Flucht von etwa 600 DDR-</a:t>
            </a:r>
            <a:r>
              <a:rPr lang="de-DE" sz="1400" dirty="0" err="1">
                <a:latin typeface="+mn-lt"/>
                <a:cs typeface="+mn-cs"/>
              </a:rPr>
              <a:t>BürgerInnen</a:t>
            </a:r>
            <a:r>
              <a:rPr lang="de-DE" sz="1400" dirty="0">
                <a:latin typeface="+mn-lt"/>
                <a:cs typeface="+mn-cs"/>
              </a:rPr>
              <a:t> in den Westen.</a:t>
            </a:r>
          </a:p>
          <a:p>
            <a:r>
              <a:rPr lang="de-DE" sz="1000" dirty="0"/>
              <a:t>Bildquelle: © Wik1966total/Wikimedia CC 3.0 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9511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Unterrichtsimpulse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8851" y="1052736"/>
            <a:ext cx="8229600" cy="4327786"/>
          </a:xfrm>
        </p:spPr>
        <p:txBody>
          <a:bodyPr/>
          <a:lstStyle/>
          <a:p>
            <a:pPr marL="0" indent="0">
              <a:buNone/>
            </a:pPr>
            <a:r>
              <a:rPr lang="de-DE" sz="1400" b="1" dirty="0"/>
              <a:t>Argumente </a:t>
            </a:r>
            <a:r>
              <a:rPr lang="de-DE" sz="1400" b="1" dirty="0" smtClean="0"/>
              <a:t>/ </a:t>
            </a:r>
            <a:r>
              <a:rPr lang="de-DE" sz="1400" b="1" dirty="0"/>
              <a:t>Grenzen</a:t>
            </a:r>
            <a:endParaRPr lang="de-DE" sz="1400" dirty="0"/>
          </a:p>
          <a:p>
            <a:pPr marL="0" indent="0">
              <a:buNone/>
            </a:pPr>
            <a:r>
              <a:rPr lang="de-DE" sz="1400" dirty="0"/>
              <a:t>Hängen Sie mehrere Plakate mit Satzanfängen auf (zwei pro Plakat). Die </a:t>
            </a:r>
            <a:r>
              <a:rPr lang="de-DE" sz="1400" dirty="0" err="1"/>
              <a:t>SchülerInnen</a:t>
            </a:r>
            <a:r>
              <a:rPr lang="de-DE" sz="1400" dirty="0"/>
              <a:t> ergänzen nacheinander in einem „Stummen Dialog“ die Sätze. Zur Methode Stummer Dialog: </a:t>
            </a:r>
            <a:r>
              <a:rPr lang="de-DE" sz="1400" u="sng" dirty="0">
                <a:hlinkClick r:id="rId3"/>
              </a:rPr>
              <a:t>www.mintalp.ch/projekt-licht/methodenkoffer/stummer-dialog/</a:t>
            </a:r>
            <a:endParaRPr lang="de-DE" sz="1400" dirty="0"/>
          </a:p>
          <a:p>
            <a:pPr marL="0" indent="0">
              <a:buNone/>
            </a:pPr>
            <a:r>
              <a:rPr lang="de-DE" sz="1400" dirty="0"/>
              <a:t>	</a:t>
            </a:r>
            <a:r>
              <a:rPr lang="de-DE" sz="1400" i="1" dirty="0" smtClean="0"/>
              <a:t>Grenzen </a:t>
            </a:r>
            <a:r>
              <a:rPr lang="de-DE" sz="1400" i="1" dirty="0"/>
              <a:t>sind dann wichtig/nicht wichtig, wenn …</a:t>
            </a:r>
          </a:p>
          <a:p>
            <a:pPr marL="0" indent="0">
              <a:buNone/>
            </a:pPr>
            <a:r>
              <a:rPr lang="de-DE" sz="1400" i="1" dirty="0"/>
              <a:t>	</a:t>
            </a:r>
            <a:r>
              <a:rPr lang="de-DE" sz="1400" i="1" dirty="0" smtClean="0"/>
              <a:t>Grenzen </a:t>
            </a:r>
            <a:r>
              <a:rPr lang="de-DE" sz="1400" i="1" dirty="0"/>
              <a:t>sind bedroht, wenn ...</a:t>
            </a:r>
          </a:p>
          <a:p>
            <a:pPr marL="0" indent="0">
              <a:buNone/>
            </a:pPr>
            <a:r>
              <a:rPr lang="de-DE" sz="1400" i="1" dirty="0"/>
              <a:t>	</a:t>
            </a:r>
            <a:r>
              <a:rPr lang="de-DE" sz="1400" i="1" dirty="0" smtClean="0"/>
              <a:t>Zwischen </a:t>
            </a:r>
            <a:r>
              <a:rPr lang="de-DE" sz="1400" i="1" dirty="0"/>
              <a:t>unterschiedlichen Ländern gibt es Grenzen, weil …</a:t>
            </a:r>
          </a:p>
          <a:p>
            <a:pPr marL="0" indent="0">
              <a:buNone/>
            </a:pPr>
            <a:r>
              <a:rPr lang="de-DE" sz="1400" i="1" dirty="0"/>
              <a:t>	</a:t>
            </a:r>
            <a:r>
              <a:rPr lang="de-DE" sz="1400" i="1" dirty="0" smtClean="0"/>
              <a:t>Angenommen</a:t>
            </a:r>
            <a:r>
              <a:rPr lang="de-DE" sz="1400" i="1" dirty="0"/>
              <a:t>, es gäbe keine Grenzen, dann …. </a:t>
            </a:r>
          </a:p>
          <a:p>
            <a:pPr marL="0" indent="0">
              <a:buNone/>
            </a:pPr>
            <a:r>
              <a:rPr lang="de-DE" sz="1400" dirty="0"/>
              <a:t>Weiterführende Diskussion: Auf </a:t>
            </a:r>
            <a:r>
              <a:rPr lang="de-DE" sz="1400" dirty="0" smtClean="0"/>
              <a:t>Hauswänden </a:t>
            </a:r>
            <a:r>
              <a:rPr lang="de-DE" sz="1400" dirty="0"/>
              <a:t>ist manchmal zu lesen: </a:t>
            </a:r>
            <a:r>
              <a:rPr lang="de-DE" sz="1400" i="1" dirty="0" err="1"/>
              <a:t>No</a:t>
            </a:r>
            <a:r>
              <a:rPr lang="de-DE" sz="1400" i="1" dirty="0"/>
              <a:t> </a:t>
            </a:r>
            <a:r>
              <a:rPr lang="de-DE" sz="1400" i="1" dirty="0" err="1"/>
              <a:t>border</a:t>
            </a:r>
            <a:r>
              <a:rPr lang="de-DE" sz="1400" i="1" dirty="0"/>
              <a:t>, </a:t>
            </a:r>
            <a:r>
              <a:rPr lang="de-DE" sz="1400" i="1" dirty="0" err="1"/>
              <a:t>no</a:t>
            </a:r>
            <a:r>
              <a:rPr lang="de-DE" sz="1400" i="1" dirty="0"/>
              <a:t> </a:t>
            </a:r>
            <a:r>
              <a:rPr lang="de-DE" sz="1400" i="1" dirty="0" err="1"/>
              <a:t>nations</a:t>
            </a:r>
            <a:r>
              <a:rPr lang="de-DE" sz="1400" dirty="0"/>
              <a:t>! Wer würde davon profitieren, wenn es keine Grenzen gäbe und wer nicht? Wie würde eine Welt ohne Landesgrenzen aussehen? Was wäre dann </a:t>
            </a:r>
            <a:r>
              <a:rPr lang="de-DE" sz="1400" dirty="0" smtClean="0"/>
              <a:t>anders </a:t>
            </a:r>
            <a:r>
              <a:rPr lang="de-DE" sz="1400" dirty="0"/>
              <a:t>(Wirtschaft, Sprache/n, </a:t>
            </a:r>
            <a:r>
              <a:rPr lang="de-DE" sz="1400" dirty="0" smtClean="0"/>
              <a:t>Wertesysteme </a:t>
            </a:r>
            <a:r>
              <a:rPr lang="de-DE" sz="1400" dirty="0"/>
              <a:t>etc.)?</a:t>
            </a:r>
          </a:p>
          <a:p>
            <a:pPr marL="0" indent="0">
              <a:buNone/>
            </a:pPr>
            <a:endParaRPr lang="de-DE" sz="1400" b="1" dirty="0" smtClean="0"/>
          </a:p>
          <a:p>
            <a:pPr marL="0" indent="0">
              <a:buNone/>
            </a:pPr>
            <a:r>
              <a:rPr lang="de-DE" sz="1400" b="1" dirty="0" smtClean="0"/>
              <a:t>Skulpturen / </a:t>
            </a:r>
            <a:r>
              <a:rPr lang="de-DE" sz="1400" b="1" dirty="0"/>
              <a:t>Grenzen</a:t>
            </a:r>
            <a:endParaRPr lang="de-DE" sz="1400" dirty="0"/>
          </a:p>
          <a:p>
            <a:pPr marL="0" indent="0">
              <a:buNone/>
            </a:pPr>
            <a:r>
              <a:rPr lang="de-DE" sz="1400" dirty="0"/>
              <a:t>Die </a:t>
            </a:r>
            <a:r>
              <a:rPr lang="de-DE" sz="1400" dirty="0" err="1"/>
              <a:t>SchülerInnen</a:t>
            </a:r>
            <a:r>
              <a:rPr lang="de-DE" sz="1400" dirty="0"/>
              <a:t> verfassen in Kleingruppen eine eigene Definition zum Thema Grenze. Sie stellen diese in einer </a:t>
            </a:r>
            <a:r>
              <a:rPr lang="de-DE" sz="1400" i="1" dirty="0" err="1"/>
              <a:t>One</a:t>
            </a:r>
            <a:r>
              <a:rPr lang="de-DE" sz="1400" i="1" dirty="0"/>
              <a:t>-Minute-</a:t>
            </a:r>
            <a:r>
              <a:rPr lang="de-DE" sz="1400" i="1" dirty="0" err="1"/>
              <a:t>Sculpture</a:t>
            </a:r>
            <a:r>
              <a:rPr lang="de-DE" sz="1400" dirty="0"/>
              <a:t> in der Gruppe dar. Für die Skulpturen werden in einer Minute Alltagsgegenstände zweckentfremdet und ungewöhnliche Körperpositionen </a:t>
            </a:r>
            <a:r>
              <a:rPr lang="de-DE" sz="1400" dirty="0" smtClean="0"/>
              <a:t>eingenommen.                    Zu </a:t>
            </a:r>
            <a:r>
              <a:rPr lang="de-DE" sz="1400" i="1" dirty="0" err="1"/>
              <a:t>One</a:t>
            </a:r>
            <a:r>
              <a:rPr lang="de-DE" sz="1400" i="1" dirty="0"/>
              <a:t> Minute-</a:t>
            </a:r>
            <a:r>
              <a:rPr lang="de-DE" sz="1400" i="1" dirty="0" err="1"/>
              <a:t>Sculptures</a:t>
            </a:r>
            <a:r>
              <a:rPr lang="de-DE" sz="1400" dirty="0"/>
              <a:t> des Künstlers Erwin Wurm: </a:t>
            </a:r>
            <a:r>
              <a:rPr lang="de-DE" sz="1400" u="sng" dirty="0">
                <a:hlinkClick r:id="rId4"/>
              </a:rPr>
              <a:t>www.mak.at/erwin_wurm_one_minute_sculptures_2016-01-28</a:t>
            </a:r>
            <a:r>
              <a:rPr lang="de-DE" sz="1400" dirty="0"/>
              <a:t> </a:t>
            </a:r>
          </a:p>
          <a:p>
            <a:pPr marL="0" indent="0">
              <a:buNone/>
            </a:pPr>
            <a:r>
              <a:rPr lang="de-DE" sz="1600" b="1" dirty="0"/>
              <a:t> </a:t>
            </a: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424461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610</Words>
  <Application>Microsoft Office PowerPoint</Application>
  <PresentationFormat>Bildschirmpräsentation (4:3)</PresentationFormat>
  <Paragraphs>100</Paragraphs>
  <Slides>8</Slides>
  <Notes>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4" baseType="lpstr">
      <vt:lpstr>Arial</vt:lpstr>
      <vt:lpstr>Calibri</vt:lpstr>
      <vt:lpstr>Franklin Gothic Book</vt:lpstr>
      <vt:lpstr>Tahoma</vt:lpstr>
      <vt:lpstr>Times New Roman</vt:lpstr>
      <vt:lpstr>Standarddesign</vt:lpstr>
      <vt:lpstr>polis aktuell 4/2019: Grenzen</vt:lpstr>
      <vt:lpstr>Grenzbegriff</vt:lpstr>
      <vt:lpstr>Grenzbegriff</vt:lpstr>
      <vt:lpstr>Politische Dimensionen von Grenzen</vt:lpstr>
      <vt:lpstr>Grenzen im Zeitenwandel: Beispiel Ennsbrücke</vt:lpstr>
      <vt:lpstr>Politische Dimensionen von Grenzen</vt:lpstr>
      <vt:lpstr>Fall der Berliner Mauer 1989</vt:lpstr>
      <vt:lpstr>Unterrichtsimpulse</vt:lpstr>
    </vt:vector>
  </TitlesOfParts>
  <Company>GXTMX-PV7FD-7PF7R-VHWYT-HV9JG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hladscp5</dc:creator>
  <cp:lastModifiedBy>Ingrid Ausserer</cp:lastModifiedBy>
  <cp:revision>241</cp:revision>
  <cp:lastPrinted>2019-05-23T09:26:35Z</cp:lastPrinted>
  <dcterms:created xsi:type="dcterms:W3CDTF">2006-02-24T13:34:19Z</dcterms:created>
  <dcterms:modified xsi:type="dcterms:W3CDTF">2023-03-27T14:22:29Z</dcterms:modified>
</cp:coreProperties>
</file>