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74" r:id="rId2"/>
    <p:sldId id="302" r:id="rId3"/>
    <p:sldId id="310" r:id="rId4"/>
    <p:sldId id="311" r:id="rId5"/>
    <p:sldId id="320" r:id="rId6"/>
    <p:sldId id="313" r:id="rId7"/>
    <p:sldId id="315" r:id="rId8"/>
    <p:sldId id="316" r:id="rId9"/>
    <p:sldId id="317" r:id="rId10"/>
    <p:sldId id="318" r:id="rId11"/>
    <p:sldId id="319" r:id="rId12"/>
  </p:sldIdLst>
  <p:sldSz cx="9144000" cy="6858000" type="screen4x3"/>
  <p:notesSz cx="7099300" cy="10234613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01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23" autoAdjust="0"/>
    <p:restoredTop sz="94750" autoAdjust="0"/>
  </p:normalViewPr>
  <p:slideViewPr>
    <p:cSldViewPr>
      <p:cViewPr varScale="1">
        <p:scale>
          <a:sx n="103" d="100"/>
          <a:sy n="103" d="100"/>
        </p:scale>
        <p:origin x="108" y="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18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76575" cy="5111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5689" tIns="47845" rIns="95689" bIns="47845" numCol="1" anchor="t" anchorCtr="0" compatLnSpc="1">
            <a:prstTxWarp prst="textNoShape">
              <a:avLst/>
            </a:prstTxWarp>
          </a:bodyPr>
          <a:lstStyle>
            <a:lvl1pPr defTabSz="957295" eaLnBrk="1" hangingPunct="1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9" y="1"/>
            <a:ext cx="3076575" cy="5111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5689" tIns="47845" rIns="95689" bIns="47845" numCol="1" anchor="t" anchorCtr="0" compatLnSpc="1">
            <a:prstTxWarp prst="textNoShape">
              <a:avLst/>
            </a:prstTxWarp>
          </a:bodyPr>
          <a:lstStyle>
            <a:lvl1pPr algn="r" defTabSz="957295" eaLnBrk="1" hangingPunct="1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1"/>
            <a:ext cx="3076575" cy="5111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5689" tIns="47845" rIns="95689" bIns="47845" numCol="1" anchor="b" anchorCtr="0" compatLnSpc="1">
            <a:prstTxWarp prst="textNoShape">
              <a:avLst/>
            </a:prstTxWarp>
          </a:bodyPr>
          <a:lstStyle>
            <a:lvl1pPr defTabSz="957295" eaLnBrk="1" hangingPunct="1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9" y="9721851"/>
            <a:ext cx="3076575" cy="5111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5689" tIns="47845" rIns="95689" bIns="47845" numCol="1" anchor="b" anchorCtr="0" compatLnSpc="1">
            <a:prstTxWarp prst="textNoShape">
              <a:avLst/>
            </a:prstTxWarp>
          </a:bodyPr>
          <a:lstStyle>
            <a:lvl1pPr algn="r" defTabSz="957295" eaLnBrk="1" hangingPunct="1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62341FCF-49FC-4828-BCB3-B13ED6149CE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19142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575" cy="512763"/>
          </a:xfrm>
          <a:prstGeom prst="rect">
            <a:avLst/>
          </a:prstGeom>
        </p:spPr>
        <p:txBody>
          <a:bodyPr vert="horz" lIns="91141" tIns="45571" rIns="91141" bIns="45571" rtlCol="0"/>
          <a:lstStyle>
            <a:lvl1pPr algn="l" eaLnBrk="0" hangingPunct="0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139" y="1"/>
            <a:ext cx="3076575" cy="512763"/>
          </a:xfrm>
          <a:prstGeom prst="rect">
            <a:avLst/>
          </a:prstGeom>
        </p:spPr>
        <p:txBody>
          <a:bodyPr vert="horz" lIns="91141" tIns="45571" rIns="91141" bIns="45571" rtlCol="0"/>
          <a:lstStyle>
            <a:lvl1pPr algn="r" eaLnBrk="0" hangingPunct="0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E01D00A2-D9E4-4BCD-8ABE-5DD8C11E245B}" type="datetimeFigureOut">
              <a:rPr lang="de-AT"/>
              <a:pPr>
                <a:defRPr/>
              </a:pPr>
              <a:t>29.01.2019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279525"/>
            <a:ext cx="4606925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41" tIns="45571" rIns="91141" bIns="45571" rtlCol="0" anchor="ctr"/>
          <a:lstStyle/>
          <a:p>
            <a:pPr lvl="0"/>
            <a:endParaRPr lang="de-AT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613" y="4926013"/>
            <a:ext cx="5680075" cy="4029075"/>
          </a:xfrm>
          <a:prstGeom prst="rect">
            <a:avLst/>
          </a:prstGeom>
        </p:spPr>
        <p:txBody>
          <a:bodyPr vert="horz" lIns="91141" tIns="45571" rIns="91141" bIns="45571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AT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851"/>
            <a:ext cx="3076575" cy="512763"/>
          </a:xfrm>
          <a:prstGeom prst="rect">
            <a:avLst/>
          </a:prstGeom>
        </p:spPr>
        <p:txBody>
          <a:bodyPr vert="horz" lIns="91141" tIns="45571" rIns="91141" bIns="45571" rtlCol="0" anchor="b"/>
          <a:lstStyle>
            <a:lvl1pPr algn="l" eaLnBrk="0" hangingPunct="0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139" y="9721851"/>
            <a:ext cx="3076575" cy="512763"/>
          </a:xfrm>
          <a:prstGeom prst="rect">
            <a:avLst/>
          </a:prstGeom>
        </p:spPr>
        <p:txBody>
          <a:bodyPr vert="horz" lIns="91141" tIns="45571" rIns="91141" bIns="45571" rtlCol="0" anchor="b"/>
          <a:lstStyle>
            <a:lvl1pPr algn="r" eaLnBrk="0" hangingPunct="0">
              <a:defRPr sz="1200">
                <a:latin typeface="Arial" panose="020B0604020202020204" pitchFamily="34" charset="0"/>
                <a:cs typeface="+mn-cs"/>
              </a:defRPr>
            </a:lvl1pPr>
          </a:lstStyle>
          <a:p>
            <a:pPr>
              <a:defRPr/>
            </a:pPr>
            <a:fld id="{8B118EF8-3020-4C13-8DCE-3CC5FAB5E9F0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610353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49928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3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77695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4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375404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5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3922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363659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7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57822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8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991276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9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928938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10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47872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78AB5D-58EE-40A6-BC57-0C896574C996}" type="slidenum">
              <a:rPr lang="de-AT" smtClean="0"/>
              <a:t>11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AT" smtClean="0"/>
              <a:t>Zentrum polis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78067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31495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31495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dirty="0" smtClean="0"/>
              <a:t>Titelmasterformat durch Klicken bearbeiten</a:t>
            </a:r>
            <a:endParaRPr lang="de-AT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89388"/>
          </a:xfrm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AT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el, Tex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398938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191770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648200" y="3670300"/>
            <a:ext cx="4038600" cy="1919288"/>
          </a:xfrm>
        </p:spPr>
        <p:txBody>
          <a:bodyPr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A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98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Textmasterformate durch Klicken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1393509" y="6237312"/>
            <a:ext cx="5257378" cy="36036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 algn="ctr">
              <a:spcBef>
                <a:spcPct val="20000"/>
              </a:spcBef>
              <a:defRPr sz="900" 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ctr">
              <a:spcBef>
                <a:spcPct val="20000"/>
              </a:spcBef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ctr">
              <a:spcBef>
                <a:spcPct val="20000"/>
              </a:spcBef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ctr"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de-DE" dirty="0" smtClean="0">
                <a:cs typeface="+mn-cs"/>
              </a:rPr>
              <a:t>Zentrum </a:t>
            </a:r>
            <a:r>
              <a:rPr lang="de-DE" dirty="0" err="1" smtClean="0">
                <a:cs typeface="+mn-cs"/>
              </a:rPr>
              <a:t>polis</a:t>
            </a:r>
            <a:r>
              <a:rPr lang="de-DE" dirty="0" smtClean="0">
                <a:cs typeface="+mn-cs"/>
              </a:rPr>
              <a:t> arbeitet im Auftrag des Bundesministeriums für Bildung, Wissenschaft und Forschung </a:t>
            </a:r>
          </a:p>
          <a:p>
            <a:pPr>
              <a:defRPr/>
            </a:pPr>
            <a:r>
              <a:rPr lang="de-DE" dirty="0" smtClean="0">
                <a:cs typeface="+mn-cs"/>
              </a:rPr>
              <a:t>Projektträger: Ludwig Boltzmann Institut für Menschenrechte-Forschungsverein</a:t>
            </a:r>
          </a:p>
        </p:txBody>
      </p:sp>
      <p:sp>
        <p:nvSpPr>
          <p:cNvPr id="2053" name="Line 9"/>
          <p:cNvSpPr>
            <a:spLocks noChangeShapeType="1"/>
          </p:cNvSpPr>
          <p:nvPr userDrawn="1"/>
        </p:nvSpPr>
        <p:spPr bwMode="auto">
          <a:xfrm>
            <a:off x="0" y="6021388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pPr eaLnBrk="0" hangingPunct="0">
              <a:defRPr/>
            </a:pPr>
            <a:endParaRPr lang="de-AT">
              <a:latin typeface="Arial" panose="020B0604020202020204" pitchFamily="34" charset="0"/>
              <a:cs typeface="+mn-cs"/>
            </a:endParaRPr>
          </a:p>
        </p:txBody>
      </p:sp>
      <p:sp>
        <p:nvSpPr>
          <p:cNvPr id="2054" name="Rectangle 10"/>
          <p:cNvSpPr>
            <a:spLocks noChangeArrowheads="1"/>
          </p:cNvSpPr>
          <p:nvPr userDrawn="1"/>
        </p:nvSpPr>
        <p:spPr bwMode="auto">
          <a:xfrm>
            <a:off x="6588224" y="6235700"/>
            <a:ext cx="2401887" cy="4794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>
              <a:lnSpc>
                <a:spcPct val="80000"/>
              </a:lnSpc>
              <a:spcBef>
                <a:spcPct val="20000"/>
              </a:spcBef>
              <a:defRPr/>
            </a:pPr>
            <a:r>
              <a:rPr lang="de-DE" altLang="de-DE" sz="1400" b="1" dirty="0" smtClean="0">
                <a:solidFill>
                  <a:srgbClr val="C00000"/>
                </a:solidFill>
                <a:cs typeface="+mn-cs"/>
              </a:rPr>
              <a:t>www.politik-lernen.at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  <a:defRPr/>
            </a:pPr>
            <a:r>
              <a:rPr lang="de-DE" altLang="de-DE" sz="1400" b="1" dirty="0" smtClean="0">
                <a:solidFill>
                  <a:srgbClr val="AE1018"/>
                </a:solidFill>
                <a:cs typeface="+mn-cs"/>
              </a:rPr>
              <a:t>twitter.com/</a:t>
            </a:r>
            <a:r>
              <a:rPr lang="de-DE" altLang="de-DE" sz="1400" b="1" dirty="0" err="1" smtClean="0">
                <a:solidFill>
                  <a:srgbClr val="AE1018"/>
                </a:solidFill>
                <a:cs typeface="+mn-cs"/>
              </a:rPr>
              <a:t>Zentrum_polis</a:t>
            </a:r>
            <a:endParaRPr lang="de-DE" altLang="de-DE" sz="1400" dirty="0" smtClean="0">
              <a:cs typeface="+mn-cs"/>
            </a:endParaRPr>
          </a:p>
        </p:txBody>
      </p:sp>
      <p:pic>
        <p:nvPicPr>
          <p:cNvPr id="2" name="Picture 13" descr="polisSZ_web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251520" y="6170612"/>
            <a:ext cx="9715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de-DE" altLang="de-DE" sz="3600" i="1" dirty="0" err="1" smtClean="0">
                <a:solidFill>
                  <a:srgbClr val="AE1018"/>
                </a:solidFill>
                <a:latin typeface="Tahoma" pitchFamily="34" charset="0"/>
              </a:rPr>
              <a:t>polis</a:t>
            </a:r>
            <a:r>
              <a:rPr lang="de-DE" altLang="de-DE" sz="3600" dirty="0" smtClean="0">
                <a:solidFill>
                  <a:srgbClr val="AE1018"/>
                </a:solidFill>
                <a:latin typeface="Tahoma" pitchFamily="34" charset="0"/>
              </a:rPr>
              <a:t> aktuell 1/2019: Demokratieverständnis</a:t>
            </a:r>
          </a:p>
        </p:txBody>
      </p:sp>
      <p:sp>
        <p:nvSpPr>
          <p:cNvPr id="19459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de-DE" altLang="de-DE" sz="2800" smtClean="0"/>
          </a:p>
          <a:p>
            <a:pPr eaLnBrk="1" hangingPunct="1"/>
            <a:endParaRPr lang="de-DE" altLang="de-DE" sz="2800" smtClean="0"/>
          </a:p>
        </p:txBody>
      </p:sp>
      <p:sp>
        <p:nvSpPr>
          <p:cNvPr id="19460" name="Rectangle 6"/>
          <p:cNvSpPr>
            <a:spLocks noChangeArrowheads="1"/>
          </p:cNvSpPr>
          <p:nvPr/>
        </p:nvSpPr>
        <p:spPr bwMode="auto">
          <a:xfrm>
            <a:off x="4572000" y="1557338"/>
            <a:ext cx="4038600" cy="398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de-AT" altLang="de-DE" sz="280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77" y="1585330"/>
            <a:ext cx="6137123" cy="379858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Junge Menschen und Demokratie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3501008"/>
            <a:ext cx="8229600" cy="1728192"/>
          </a:xfrm>
        </p:spPr>
        <p:txBody>
          <a:bodyPr/>
          <a:lstStyle/>
          <a:p>
            <a:pPr marL="0" indent="0">
              <a:buNone/>
            </a:pPr>
            <a:endParaRPr lang="de-AT" sz="2400" baseline="30000" dirty="0" smtClean="0"/>
          </a:p>
          <a:p>
            <a:pPr marL="0" indent="0">
              <a:buNone/>
            </a:pPr>
            <a:r>
              <a:rPr lang="de-AT" sz="2400" baseline="30000" dirty="0" smtClean="0"/>
              <a:t>Die </a:t>
            </a:r>
            <a:r>
              <a:rPr lang="de-AT" sz="2400" baseline="30000" dirty="0"/>
              <a:t>Demokratie als Staats- und Regierungssystem ist bei den jungen Menschen in Österreich ebenso gut verankert wie bei den älteren: 64 % der 16- bis 26-Jährigen zählen zu den </a:t>
            </a:r>
            <a:r>
              <a:rPr lang="de-AT" sz="2400" baseline="30000" dirty="0" err="1"/>
              <a:t>DemokratInnen</a:t>
            </a:r>
            <a:r>
              <a:rPr lang="de-AT" sz="2400" baseline="30000" dirty="0"/>
              <a:t> und stimmen damit der Demokratie als bester Regierungsform zu bzw. lehnen einen Führer, der sich nicht um Parlament und Wahlen kümmern muss, ab. Ein autoritäres Einstellungsmuster haben 3 % der jungen Menschen – sie lehnen die De-</a:t>
            </a:r>
            <a:r>
              <a:rPr lang="de-AT" sz="2400" baseline="30000" dirty="0" err="1"/>
              <a:t>mokratie</a:t>
            </a:r>
            <a:r>
              <a:rPr lang="de-AT" sz="2400" baseline="30000" dirty="0"/>
              <a:t> ab und wünschen sich eine Diktatur. 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295" y="1417638"/>
            <a:ext cx="8395314" cy="1862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33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Junge Menschen und Demokratie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3933056"/>
            <a:ext cx="8229600" cy="1584176"/>
          </a:xfrm>
        </p:spPr>
        <p:txBody>
          <a:bodyPr/>
          <a:lstStyle/>
          <a:p>
            <a:pPr marL="0" indent="0">
              <a:buNone/>
            </a:pPr>
            <a:r>
              <a:rPr lang="de-AT" sz="2400" baseline="30000" dirty="0"/>
              <a:t>Dass die Demokratie in Österreich gut funktioniert, denken 69 % der jungen Menschen. Auch in dieser Einschätzung unterscheiden sie sich nicht von den Älteren. Junge Menschen empfinden die Demokratie in Österreich jedoch als weniger lebendig: Während knapp die Hälfte der ab 27-Jährigen die Demokratie in Österreich als eher lebendig </a:t>
            </a:r>
            <a:r>
              <a:rPr lang="de-AT" sz="2400" baseline="30000" dirty="0" smtClean="0"/>
              <a:t>wahrnimmt</a:t>
            </a:r>
            <a:r>
              <a:rPr lang="de-AT" sz="2400" baseline="30000" dirty="0"/>
              <a:t>, gilt dies für nur 36 % </a:t>
            </a:r>
            <a:r>
              <a:rPr lang="de-AT" sz="2400" baseline="30000" dirty="0" smtClean="0"/>
              <a:t>der </a:t>
            </a:r>
            <a:r>
              <a:rPr lang="de-AT" sz="2400" baseline="30000" dirty="0"/>
              <a:t>16- bis 26-Jährigen. 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262" y="1417638"/>
            <a:ext cx="8395314" cy="233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78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„Haben Sie in den letzten fünf Jahren …?“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57325" y="4741814"/>
            <a:ext cx="8229600" cy="357916"/>
          </a:xfrm>
        </p:spPr>
        <p:txBody>
          <a:bodyPr/>
          <a:lstStyle/>
          <a:p>
            <a:pPr marL="0" indent="0">
              <a:buNone/>
            </a:pPr>
            <a:r>
              <a:rPr lang="de-AT" sz="2400" baseline="30000" dirty="0" smtClean="0"/>
              <a:t>Ergebnis</a:t>
            </a:r>
            <a:r>
              <a:rPr lang="de-AT" sz="2400" dirty="0" smtClean="0"/>
              <a:t> </a:t>
            </a:r>
            <a:r>
              <a:rPr lang="de-AT" sz="2400" baseline="30000" dirty="0" smtClean="0"/>
              <a:t>Gesamtbevölkerung</a:t>
            </a:r>
            <a:endParaRPr lang="de-AT" sz="2400" baseline="300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325" y="1988840"/>
            <a:ext cx="8310939" cy="253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88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„Haben Sie in den letzten fünf Jahren …?“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02229" y="4643322"/>
            <a:ext cx="8229600" cy="357916"/>
          </a:xfrm>
        </p:spPr>
        <p:txBody>
          <a:bodyPr/>
          <a:lstStyle/>
          <a:p>
            <a:pPr marL="0" indent="0">
              <a:buNone/>
            </a:pPr>
            <a:r>
              <a:rPr lang="de-AT" sz="2400" baseline="30000" dirty="0" smtClean="0"/>
              <a:t>Ergebnis</a:t>
            </a:r>
            <a:r>
              <a:rPr lang="de-AT" sz="2400" dirty="0" smtClean="0"/>
              <a:t> </a:t>
            </a:r>
            <a:r>
              <a:rPr lang="de-AT" sz="2400" baseline="30000" dirty="0" smtClean="0"/>
              <a:t>junge Menschen</a:t>
            </a:r>
            <a:endParaRPr lang="de-AT" sz="2400" baseline="300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229" y="1844824"/>
            <a:ext cx="8310939" cy="255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257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Wo informieren sich junge Menschen?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03469" y="4347291"/>
            <a:ext cx="8229600" cy="607206"/>
          </a:xfrm>
        </p:spPr>
        <p:txBody>
          <a:bodyPr/>
          <a:lstStyle/>
          <a:p>
            <a:pPr marL="0" indent="0">
              <a:buNone/>
            </a:pPr>
            <a:endParaRPr lang="de-AT" sz="2400" baseline="300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943" y="1596747"/>
            <a:ext cx="8353126" cy="2571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54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Mit wem sprechen junge Menschen über Politik?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03469" y="4347291"/>
            <a:ext cx="8229600" cy="607206"/>
          </a:xfrm>
        </p:spPr>
        <p:txBody>
          <a:bodyPr/>
          <a:lstStyle/>
          <a:p>
            <a:pPr marL="0" indent="0">
              <a:buNone/>
            </a:pPr>
            <a:endParaRPr lang="de-AT" sz="2400" baseline="300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032" y="2060848"/>
            <a:ext cx="8353126" cy="150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77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Fragebogen Politische Partizipation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03469" y="4347291"/>
            <a:ext cx="8229600" cy="607206"/>
          </a:xfrm>
        </p:spPr>
        <p:txBody>
          <a:bodyPr/>
          <a:lstStyle/>
          <a:p>
            <a:pPr marL="0" indent="0">
              <a:buNone/>
            </a:pPr>
            <a:endParaRPr lang="de-AT" sz="2400" baseline="300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338" y="1442993"/>
            <a:ext cx="8353126" cy="3248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33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Fragebogen Politische Partizipation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03469" y="4347291"/>
            <a:ext cx="8229600" cy="607206"/>
          </a:xfrm>
        </p:spPr>
        <p:txBody>
          <a:bodyPr/>
          <a:lstStyle/>
          <a:p>
            <a:pPr marL="0" indent="0">
              <a:buNone/>
            </a:pPr>
            <a:endParaRPr lang="de-AT" sz="2400" baseline="30000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943" y="1648873"/>
            <a:ext cx="8353126" cy="269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47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Fragebogen Politische Partizipation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03469" y="4347291"/>
            <a:ext cx="8229600" cy="607206"/>
          </a:xfrm>
        </p:spPr>
        <p:txBody>
          <a:bodyPr/>
          <a:lstStyle/>
          <a:p>
            <a:pPr marL="0" indent="0">
              <a:buNone/>
            </a:pPr>
            <a:endParaRPr lang="de-AT" sz="2400" baseline="30000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943" y="1268760"/>
            <a:ext cx="8353126" cy="4264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19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de-DE" altLang="de-DE" sz="3200" dirty="0" smtClean="0">
                <a:solidFill>
                  <a:srgbClr val="AE1018"/>
                </a:solidFill>
              </a:rPr>
              <a:t>Fragebogen Politische Partizipation</a:t>
            </a:r>
            <a:endParaRPr lang="de-DE" altLang="de-DE" sz="3200" dirty="0">
              <a:solidFill>
                <a:srgbClr val="AE1018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03469" y="4347291"/>
            <a:ext cx="8229600" cy="607206"/>
          </a:xfrm>
        </p:spPr>
        <p:txBody>
          <a:bodyPr/>
          <a:lstStyle/>
          <a:p>
            <a:pPr marL="0" indent="0">
              <a:buNone/>
            </a:pPr>
            <a:endParaRPr lang="de-AT" sz="2400" baseline="300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943" y="1528857"/>
            <a:ext cx="8353126" cy="346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59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237</Words>
  <Application>Microsoft Office PowerPoint</Application>
  <PresentationFormat>Bildschirmpräsentation (4:3)</PresentationFormat>
  <Paragraphs>36</Paragraphs>
  <Slides>11</Slides>
  <Notes>10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5" baseType="lpstr">
      <vt:lpstr>Arial</vt:lpstr>
      <vt:lpstr>Calibri</vt:lpstr>
      <vt:lpstr>Tahoma</vt:lpstr>
      <vt:lpstr>Standarddesign</vt:lpstr>
      <vt:lpstr>polis aktuell 1/2019: Demokratieverständnis</vt:lpstr>
      <vt:lpstr>Junge Menschen und Demokratie</vt:lpstr>
      <vt:lpstr>Junge Menschen und Demokratie</vt:lpstr>
      <vt:lpstr>„Haben Sie in den letzten fünf Jahren …?“</vt:lpstr>
      <vt:lpstr>„Haben Sie in den letzten fünf Jahren …?“</vt:lpstr>
      <vt:lpstr>Wo informieren sich junge Menschen?</vt:lpstr>
      <vt:lpstr>Mit wem sprechen junge Menschen über Politik?</vt:lpstr>
      <vt:lpstr>Fragebogen Politische Partizipation</vt:lpstr>
      <vt:lpstr>Fragebogen Politische Partizipation</vt:lpstr>
      <vt:lpstr>Fragebogen Politische Partizipation</vt:lpstr>
      <vt:lpstr>Fragebogen Politische Partizipation</vt:lpstr>
    </vt:vector>
  </TitlesOfParts>
  <Company>GXTMX-PV7FD-7PF7R-VHWYT-HV9JG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hladscp5</dc:creator>
  <cp:lastModifiedBy>hladscp5</cp:lastModifiedBy>
  <cp:revision>186</cp:revision>
  <cp:lastPrinted>2018-05-15T15:57:33Z</cp:lastPrinted>
  <dcterms:created xsi:type="dcterms:W3CDTF">2006-02-24T13:34:19Z</dcterms:created>
  <dcterms:modified xsi:type="dcterms:W3CDTF">2019-01-29T16:11:58Z</dcterms:modified>
</cp:coreProperties>
</file>